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5143500" type="screen16x9"/>
  <p:notesSz cx="6858000" cy="9144000"/>
  <p:embeddedFontLst>
    <p:embeddedFont>
      <p:font typeface="Alfa Slab One" panose="020B0604020202020204" charset="0"/>
      <p:regular r:id="rId29"/>
    </p:embeddedFont>
    <p:embeddedFont>
      <p:font typeface="Proxima Nova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96" y="1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4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font" Target="fonts/font2.fntdata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70617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5835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873461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31100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56130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382719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9336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848201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97304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128599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807909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5958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75807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Shape 2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989909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6796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71267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489008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9004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390766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8" name="Shape 3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4951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41583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91976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68515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62056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8654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0881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8288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4278300" y="2751162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buClr>
                <a:schemeClr val="dk1"/>
              </a:buClr>
              <a:buSzPct val="100000"/>
              <a:defRPr sz="11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3800"/>
            </a:lvl1pPr>
            <a:lvl2pPr lvl="1" algn="ctr">
              <a:spcBef>
                <a:spcPts val="0"/>
              </a:spcBef>
              <a:buSzPct val="100000"/>
              <a:defRPr sz="3800"/>
            </a:lvl2pPr>
            <a:lvl3pPr lvl="2" algn="ctr">
              <a:spcBef>
                <a:spcPts val="0"/>
              </a:spcBef>
              <a:buSzPct val="100000"/>
              <a:defRPr sz="3800"/>
            </a:lvl3pPr>
            <a:lvl4pPr lvl="3" algn="ctr">
              <a:spcBef>
                <a:spcPts val="0"/>
              </a:spcBef>
              <a:buSzPct val="100000"/>
              <a:defRPr sz="3800"/>
            </a:lvl4pPr>
            <a:lvl5pPr lvl="4" algn="ctr">
              <a:spcBef>
                <a:spcPts val="0"/>
              </a:spcBef>
              <a:buSzPct val="100000"/>
              <a:defRPr sz="3800"/>
            </a:lvl5pPr>
            <a:lvl6pPr lvl="5" algn="ctr">
              <a:spcBef>
                <a:spcPts val="0"/>
              </a:spcBef>
              <a:buSzPct val="100000"/>
              <a:defRPr sz="3800"/>
            </a:lvl6pPr>
            <a:lvl7pPr lvl="6" algn="ctr">
              <a:spcBef>
                <a:spcPts val="0"/>
              </a:spcBef>
              <a:buSzPct val="100000"/>
              <a:defRPr sz="3800"/>
            </a:lvl7pPr>
            <a:lvl8pPr lvl="7" algn="ctr">
              <a:spcBef>
                <a:spcPts val="0"/>
              </a:spcBef>
              <a:buSzPct val="100000"/>
              <a:defRPr sz="3800"/>
            </a:lvl8pPr>
            <a:lvl9pPr lvl="8" algn="ctr">
              <a:spcBef>
                <a:spcPts val="0"/>
              </a:spcBef>
              <a:buSzPct val="100000"/>
              <a:defRPr sz="3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buClr>
                <a:schemeClr val="accent3"/>
              </a:buClr>
              <a:buSzPct val="100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Proxima Nova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Proxima Nova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4.png"/><Relationship Id="rId4" Type="http://schemas.openxmlformats.org/officeDocument/2006/relationships/image" Target="../media/image3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4.png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49.png"/><Relationship Id="rId3" Type="http://schemas.openxmlformats.org/officeDocument/2006/relationships/image" Target="../media/image16.png"/><Relationship Id="rId7" Type="http://schemas.openxmlformats.org/officeDocument/2006/relationships/image" Target="../media/image43.png"/><Relationship Id="rId12" Type="http://schemas.openxmlformats.org/officeDocument/2006/relationships/image" Target="../media/image4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2.png"/><Relationship Id="rId11" Type="http://schemas.openxmlformats.org/officeDocument/2006/relationships/image" Target="../media/image47.png"/><Relationship Id="rId5" Type="http://schemas.openxmlformats.org/officeDocument/2006/relationships/image" Target="../media/image37.png"/><Relationship Id="rId10" Type="http://schemas.openxmlformats.org/officeDocument/2006/relationships/image" Target="../media/image46.png"/><Relationship Id="rId4" Type="http://schemas.openxmlformats.org/officeDocument/2006/relationships/image" Target="../media/image41.png"/><Relationship Id="rId9" Type="http://schemas.openxmlformats.org/officeDocument/2006/relationships/image" Target="../media/image4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13" Type="http://schemas.openxmlformats.org/officeDocument/2006/relationships/image" Target="../media/image54.png"/><Relationship Id="rId3" Type="http://schemas.openxmlformats.org/officeDocument/2006/relationships/image" Target="../media/image41.png"/><Relationship Id="rId7" Type="http://schemas.openxmlformats.org/officeDocument/2006/relationships/image" Target="../media/image46.png"/><Relationship Id="rId12" Type="http://schemas.openxmlformats.org/officeDocument/2006/relationships/image" Target="../media/image53.png"/><Relationship Id="rId17" Type="http://schemas.openxmlformats.org/officeDocument/2006/relationships/image" Target="../media/image57.png"/><Relationship Id="rId2" Type="http://schemas.openxmlformats.org/officeDocument/2006/relationships/notesSlide" Target="../notesSlides/notesSlide22.xml"/><Relationship Id="rId16" Type="http://schemas.openxmlformats.org/officeDocument/2006/relationships/image" Target="../media/image49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1.png"/><Relationship Id="rId11" Type="http://schemas.openxmlformats.org/officeDocument/2006/relationships/image" Target="../media/image16.png"/><Relationship Id="rId5" Type="http://schemas.openxmlformats.org/officeDocument/2006/relationships/image" Target="../media/image50.png"/><Relationship Id="rId15" Type="http://schemas.openxmlformats.org/officeDocument/2006/relationships/image" Target="../media/image56.png"/><Relationship Id="rId10" Type="http://schemas.openxmlformats.org/officeDocument/2006/relationships/image" Target="../media/image52.png"/><Relationship Id="rId4" Type="http://schemas.openxmlformats.org/officeDocument/2006/relationships/image" Target="../media/image48.png"/><Relationship Id="rId9" Type="http://schemas.openxmlformats.org/officeDocument/2006/relationships/image" Target="../media/image45.png"/><Relationship Id="rId14" Type="http://schemas.openxmlformats.org/officeDocument/2006/relationships/image" Target="../media/image5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3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4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60.png"/><Relationship Id="rId4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Linear Algebra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Seriously the best of the Algebras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FINALLY!</a:t>
            </a:r>
          </a:p>
        </p:txBody>
      </p:sp>
      <p:pic>
        <p:nvPicPr>
          <p:cNvPr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7812" y="1007825"/>
            <a:ext cx="6048375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0227" y="1869247"/>
            <a:ext cx="1462597" cy="69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Shape 1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2852" y="1869247"/>
            <a:ext cx="1462597" cy="6923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50225" y="2669212"/>
            <a:ext cx="35623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00208" y="3395247"/>
            <a:ext cx="1013616" cy="69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98958" y="3395247"/>
            <a:ext cx="1013616" cy="69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355137" y="4087650"/>
            <a:ext cx="2257425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Shape 135"/>
          <p:cNvSpPr/>
          <p:nvPr/>
        </p:nvSpPr>
        <p:spPr>
          <a:xfrm>
            <a:off x="3288612" y="3993525"/>
            <a:ext cx="2317800" cy="1007400"/>
          </a:xfrm>
          <a:prstGeom prst="rect">
            <a:avLst/>
          </a:prstGeom>
          <a:noFill/>
          <a:ln w="28575" cap="flat" cmpd="sng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4294967295"/>
          </p:nvPr>
        </p:nvSpPr>
        <p:spPr>
          <a:xfrm>
            <a:off x="2629825" y="351425"/>
            <a:ext cx="3483000" cy="75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First Approach: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Now I remember that I hate Algebra</a:t>
            </a:r>
          </a:p>
        </p:txBody>
      </p:sp>
      <p:pic>
        <p:nvPicPr>
          <p:cNvPr id="142" name="Shape 1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8737" y="2066925"/>
            <a:ext cx="6486525" cy="1009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Shape 14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87400" y="2214075"/>
            <a:ext cx="883674" cy="7153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Shape 14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87399" y="1301025"/>
            <a:ext cx="1001475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Shape 14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28499" y="2812800"/>
            <a:ext cx="1001475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Shape 14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277574" y="2071687"/>
            <a:ext cx="2113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428499" y="2071675"/>
            <a:ext cx="211300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35800" y="2071700"/>
            <a:ext cx="1670575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>
            <a:spLocks noGrp="1"/>
          </p:cNvSpPr>
          <p:nvPr>
            <p:ph type="body" idx="4294967295"/>
          </p:nvPr>
        </p:nvSpPr>
        <p:spPr>
          <a:xfrm>
            <a:off x="194050" y="1017725"/>
            <a:ext cx="3483000" cy="75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First Approach: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Will This Problem Never End?</a:t>
            </a:r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30014" y="1983975"/>
            <a:ext cx="4356882" cy="1175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03487" y="2138350"/>
            <a:ext cx="3228975" cy="101917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Shape 157"/>
          <p:cNvSpPr txBox="1">
            <a:spLocks noGrp="1"/>
          </p:cNvSpPr>
          <p:nvPr>
            <p:ph type="body" idx="4294967295"/>
          </p:nvPr>
        </p:nvSpPr>
        <p:spPr>
          <a:xfrm>
            <a:off x="194050" y="1017725"/>
            <a:ext cx="3483000" cy="75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First Approach: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GROUP WORK:</a:t>
            </a:r>
          </a:p>
        </p:txBody>
      </p:sp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2388" y="1228073"/>
            <a:ext cx="6499225" cy="109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7391" y="3085626"/>
            <a:ext cx="6629250" cy="124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>
            <a:spLocks noGrp="1"/>
          </p:cNvSpPr>
          <p:nvPr>
            <p:ph type="body" idx="4294967295"/>
          </p:nvPr>
        </p:nvSpPr>
        <p:spPr>
          <a:xfrm>
            <a:off x="493000" y="1228075"/>
            <a:ext cx="8295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(a) </a:t>
            </a:r>
          </a:p>
        </p:txBody>
      </p:sp>
      <p:sp>
        <p:nvSpPr>
          <p:cNvPr id="166" name="Shape 166"/>
          <p:cNvSpPr txBox="1">
            <a:spLocks noGrp="1"/>
          </p:cNvSpPr>
          <p:nvPr>
            <p:ph type="body" idx="4294967295"/>
          </p:nvPr>
        </p:nvSpPr>
        <p:spPr>
          <a:xfrm>
            <a:off x="493000" y="3229150"/>
            <a:ext cx="8295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(b)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GROUP WORK:</a:t>
            </a:r>
          </a:p>
        </p:txBody>
      </p:sp>
      <p:pic>
        <p:nvPicPr>
          <p:cNvPr id="172" name="Shape 1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2050" y="1228074"/>
            <a:ext cx="6744681" cy="12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Shape 17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2050" y="3153376"/>
            <a:ext cx="6868474" cy="122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74" name="Shape 174"/>
          <p:cNvSpPr txBox="1">
            <a:spLocks noGrp="1"/>
          </p:cNvSpPr>
          <p:nvPr>
            <p:ph type="body" idx="4294967295"/>
          </p:nvPr>
        </p:nvSpPr>
        <p:spPr>
          <a:xfrm>
            <a:off x="493000" y="1228075"/>
            <a:ext cx="8295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(c) </a:t>
            </a:r>
          </a:p>
        </p:txBody>
      </p:sp>
      <p:sp>
        <p:nvSpPr>
          <p:cNvPr id="175" name="Shape 175"/>
          <p:cNvSpPr txBox="1">
            <a:spLocks noGrp="1"/>
          </p:cNvSpPr>
          <p:nvPr>
            <p:ph type="body" idx="4294967295"/>
          </p:nvPr>
        </p:nvSpPr>
        <p:spPr>
          <a:xfrm>
            <a:off x="493000" y="3229150"/>
            <a:ext cx="8295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(d)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Algebra has Rules?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772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Mathematics is a logical system of rules (and we got good at logic)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000"/>
              <a:t>We just did some procedure using “Algebra” did we see some rules?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1435950" y="3977600"/>
            <a:ext cx="62721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(fancy use of the word equals) 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1553125" y="3372400"/>
            <a:ext cx="62721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4"/>
                </a:solidFill>
              </a:rPr>
              <a:t>Spoiler Alert: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 much Algebra!</a:t>
            </a:r>
          </a:p>
        </p:txBody>
      </p:sp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2025" y="1574837"/>
            <a:ext cx="488949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45150" y="1017725"/>
            <a:ext cx="39423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Second Approach: </a:t>
            </a:r>
          </a:p>
        </p:txBody>
      </p:sp>
      <p:pic>
        <p:nvPicPr>
          <p:cNvPr id="191" name="Shape 19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3150" y="1758112"/>
            <a:ext cx="4562475" cy="92392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1780600" y="1849875"/>
            <a:ext cx="6714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IF 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3621275" y="2834100"/>
            <a:ext cx="14352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THEN 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4314575" y="1017725"/>
            <a:ext cx="39423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So “equals” says: </a:t>
            </a:r>
          </a:p>
        </p:txBody>
      </p:sp>
      <p:pic>
        <p:nvPicPr>
          <p:cNvPr id="195" name="Shape 1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71525" y="3797012"/>
            <a:ext cx="7705725" cy="98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But really hating Algebra right now!</a:t>
            </a:r>
          </a:p>
        </p:txBody>
      </p:sp>
      <p:pic>
        <p:nvPicPr>
          <p:cNvPr id="201" name="Shape 2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2025" y="1574837"/>
            <a:ext cx="488949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145150" y="1017725"/>
            <a:ext cx="39423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Second Approach: </a:t>
            </a:r>
          </a:p>
        </p:txBody>
      </p:sp>
      <p:pic>
        <p:nvPicPr>
          <p:cNvPr id="203" name="Shape 2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43150" y="1758112"/>
            <a:ext cx="4562475" cy="92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Shape 20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30687" y="3574487"/>
            <a:ext cx="5857875" cy="1552575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1780600" y="1849875"/>
            <a:ext cx="6714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IF </a:t>
            </a: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3621275" y="2834100"/>
            <a:ext cx="14352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THEN 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4314575" y="1017725"/>
            <a:ext cx="43296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AND “equals” says: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This is suppose to make sense?</a:t>
            </a:r>
          </a:p>
        </p:txBody>
      </p:sp>
      <p:pic>
        <p:nvPicPr>
          <p:cNvPr id="213" name="Shape 2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5537" y="2017037"/>
            <a:ext cx="247650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Shape 2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0287" y="3513062"/>
            <a:ext cx="246697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Shape 2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5247" y="2739135"/>
            <a:ext cx="607975" cy="65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Shape 2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82025" y="1574837"/>
            <a:ext cx="488949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145150" y="1017725"/>
            <a:ext cx="40308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 dirty="0"/>
              <a:t>Second Approach: </a:t>
            </a:r>
          </a:p>
        </p:txBody>
      </p:sp>
      <p:pic>
        <p:nvPicPr>
          <p:cNvPr id="8" name="Shape 10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82024" y="1758125"/>
            <a:ext cx="488949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Shape 10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82023" y="3510805"/>
            <a:ext cx="488949" cy="10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Whiskey Tango Foxtrot!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4294967295"/>
          </p:nvPr>
        </p:nvSpPr>
        <p:spPr>
          <a:xfrm>
            <a:off x="660725" y="1081700"/>
            <a:ext cx="12552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So... 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4294967295"/>
          </p:nvPr>
        </p:nvSpPr>
        <p:spPr>
          <a:xfrm>
            <a:off x="1830500" y="3963650"/>
            <a:ext cx="61722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Equals MEANS: “</a:t>
            </a:r>
            <a:r>
              <a:rPr lang="en" sz="3600">
                <a:solidFill>
                  <a:schemeClr val="accent4"/>
                </a:solidFill>
              </a:rPr>
              <a:t>THE SAME!</a:t>
            </a:r>
            <a:r>
              <a:rPr lang="en" sz="3600"/>
              <a:t>” </a:t>
            </a:r>
          </a:p>
        </p:txBody>
      </p:sp>
      <p:pic>
        <p:nvPicPr>
          <p:cNvPr id="225" name="Shape 2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0725" y="1977275"/>
            <a:ext cx="8191500" cy="146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Shape 2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0725" y="2282075"/>
            <a:ext cx="933450" cy="857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Shape 2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651225" y="2282075"/>
            <a:ext cx="933450" cy="857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LAST TIME ON: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MATH RANTINGS OF ROB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Make Algebra Great Again!</a:t>
            </a:r>
          </a:p>
        </p:txBody>
      </p:sp>
      <p:pic>
        <p:nvPicPr>
          <p:cNvPr id="233" name="Shape 2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69974" y="1164049"/>
            <a:ext cx="4404050" cy="992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Shape 23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6801" y="2137524"/>
            <a:ext cx="1087225" cy="68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Shape 2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85601" y="2137524"/>
            <a:ext cx="1087225" cy="686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Shape 2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038544" y="2157769"/>
            <a:ext cx="3021174" cy="827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Shape 2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652912" y="3392850"/>
            <a:ext cx="2257425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238" name="Shape 238"/>
          <p:cNvSpPr txBox="1">
            <a:spLocks noGrp="1"/>
          </p:cNvSpPr>
          <p:nvPr>
            <p:ph type="body" idx="4294967295"/>
          </p:nvPr>
        </p:nvSpPr>
        <p:spPr>
          <a:xfrm>
            <a:off x="1116400" y="4083175"/>
            <a:ext cx="1549500" cy="740400"/>
          </a:xfrm>
          <a:prstGeom prst="rect">
            <a:avLst/>
          </a:prstGeom>
          <a:noFill/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4"/>
                </a:solidFill>
              </a:rPr>
              <a:t>Wha?!</a:t>
            </a:r>
          </a:p>
        </p:txBody>
      </p:sp>
      <p:pic>
        <p:nvPicPr>
          <p:cNvPr id="239" name="Shape 23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477399" y="2059575"/>
            <a:ext cx="5659600" cy="1321974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/>
          <p:nvPr/>
        </p:nvSpPr>
        <p:spPr>
          <a:xfrm rot="-1942674">
            <a:off x="1797300" y="3381662"/>
            <a:ext cx="1017365" cy="54604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37455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is Algebra?!</a:t>
            </a:r>
          </a:p>
        </p:txBody>
      </p:sp>
      <p:pic>
        <p:nvPicPr>
          <p:cNvPr id="246" name="Shape 2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5172" y="2245785"/>
            <a:ext cx="607975" cy="65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Shape 2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94550" y="1737462"/>
            <a:ext cx="4846550" cy="145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44780" y="2972149"/>
            <a:ext cx="2541056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Shape 24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64100" y="1575125"/>
            <a:ext cx="2541049" cy="532949"/>
          </a:xfrm>
          <a:prstGeom prst="rect">
            <a:avLst/>
          </a:prstGeom>
          <a:noFill/>
          <a:ln>
            <a:noFill/>
          </a:ln>
        </p:spPr>
      </p:pic>
      <p:sp>
        <p:nvSpPr>
          <p:cNvPr id="250" name="Shape 250"/>
          <p:cNvSpPr/>
          <p:nvPr/>
        </p:nvSpPr>
        <p:spPr>
          <a:xfrm>
            <a:off x="3076950" y="2270500"/>
            <a:ext cx="1042200" cy="434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51" name="Shape 25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52921" y="1575125"/>
            <a:ext cx="291853" cy="53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872649" y="1575124"/>
            <a:ext cx="829774" cy="53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2614111" y="1575125"/>
            <a:ext cx="369501" cy="532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Shape 25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8466022" y="1895189"/>
            <a:ext cx="291850" cy="420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Shape 255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72245" y="3038121"/>
            <a:ext cx="291850" cy="440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Shape 256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872649" y="3010025"/>
            <a:ext cx="780050" cy="44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Shape 25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4394597" y="1737469"/>
            <a:ext cx="1962021" cy="1453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Shape 25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638508" y="1819000"/>
            <a:ext cx="291853" cy="53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Shape 25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86149" y="1839187"/>
            <a:ext cx="829774" cy="532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Shape 26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638507" y="2512971"/>
            <a:ext cx="291850" cy="4407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Shape 26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5421887" y="2512975"/>
            <a:ext cx="780050" cy="440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576737" y="3035630"/>
            <a:ext cx="291849" cy="445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Shape 26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8466037" y="2510480"/>
            <a:ext cx="291849" cy="44574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own Arrow 1"/>
          <p:cNvSpPr/>
          <p:nvPr/>
        </p:nvSpPr>
        <p:spPr>
          <a:xfrm>
            <a:off x="4930357" y="1017725"/>
            <a:ext cx="578621" cy="719737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hape 217"/>
          <p:cNvSpPr txBox="1">
            <a:spLocks/>
          </p:cNvSpPr>
          <p:nvPr/>
        </p:nvSpPr>
        <p:spPr>
          <a:xfrm>
            <a:off x="4119150" y="213854"/>
            <a:ext cx="370405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-US" sz="3600" dirty="0" smtClean="0"/>
              <a:t>C</a:t>
            </a:r>
            <a:r>
              <a:rPr lang="en" sz="3600" dirty="0" smtClean="0"/>
              <a:t>alled a “</a:t>
            </a:r>
            <a:r>
              <a:rPr lang="en" sz="3600" dirty="0" smtClean="0">
                <a:solidFill>
                  <a:srgbClr val="FF0000"/>
                </a:solidFill>
              </a:rPr>
              <a:t>Matrix</a:t>
            </a:r>
            <a:r>
              <a:rPr lang="en" sz="3600" dirty="0" smtClean="0"/>
              <a:t>”</a:t>
            </a:r>
            <a:endParaRPr lang="en" sz="36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That don’t make no sense!</a:t>
            </a:r>
          </a:p>
        </p:txBody>
      </p:sp>
      <p:pic>
        <p:nvPicPr>
          <p:cNvPr id="269" name="Shape 2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7225" y="1092312"/>
            <a:ext cx="4846550" cy="145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Shape 27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7272" y="1092319"/>
            <a:ext cx="1962021" cy="1453949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Shape 271"/>
          <p:cNvSpPr/>
          <p:nvPr/>
        </p:nvSpPr>
        <p:spPr>
          <a:xfrm>
            <a:off x="252375" y="3165525"/>
            <a:ext cx="1042200" cy="434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272" name="Shape 27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69277" y="1975823"/>
            <a:ext cx="336425" cy="3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Shape 27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69272" y="1355923"/>
            <a:ext cx="336425" cy="434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Shape 27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53625" y="1196275"/>
            <a:ext cx="287444" cy="43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Shape 27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133050" y="3013125"/>
            <a:ext cx="287444" cy="4340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Shape 27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420497" y="3013123"/>
            <a:ext cx="336425" cy="434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Shape 27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098700" y="1184370"/>
            <a:ext cx="712932" cy="4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Shape 27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953350" y="3001220"/>
            <a:ext cx="712932" cy="4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Shape 2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666277" y="3072623"/>
            <a:ext cx="336425" cy="31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Shape 28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6126525" y="1218753"/>
            <a:ext cx="287450" cy="414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Shape 281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857375" y="3003628"/>
            <a:ext cx="287450" cy="414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Shape 28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5158731" y="1682112"/>
            <a:ext cx="617343" cy="27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Shape 28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144881" y="3073725"/>
            <a:ext cx="617343" cy="274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391322" y="3459135"/>
            <a:ext cx="607975" cy="65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Shape 285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280474" y="1916327"/>
            <a:ext cx="233750" cy="4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253624" y="4188577"/>
            <a:ext cx="233750" cy="43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Shape 287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4396463" y="1355925"/>
            <a:ext cx="365082" cy="4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8" name="Shape 288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2514213" y="4176675"/>
            <a:ext cx="365082" cy="4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89" name="Shape 289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3056287" y="1904424"/>
            <a:ext cx="770925" cy="4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0" name="Shape 290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369295" y="1973718"/>
            <a:ext cx="336424" cy="319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1" name="Shape 291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53337" y="4182449"/>
            <a:ext cx="770925" cy="4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Shape 292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3724270" y="4315268"/>
            <a:ext cx="336424" cy="319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Shape 29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6102033" y="1834387"/>
            <a:ext cx="336424" cy="513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4" name="Shape 294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5158722" y="1685433"/>
            <a:ext cx="617350" cy="267766"/>
          </a:xfrm>
          <a:prstGeom prst="rect">
            <a:avLst/>
          </a:prstGeom>
          <a:noFill/>
          <a:ln>
            <a:noFill/>
          </a:ln>
        </p:spPr>
      </p:pic>
      <p:pic>
        <p:nvPicPr>
          <p:cNvPr id="295" name="Shape 295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190192" y="4277510"/>
            <a:ext cx="617460" cy="267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96" name="Shape 296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4937158" y="4148724"/>
            <a:ext cx="336424" cy="5138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Can we put it together?</a:t>
            </a:r>
          </a:p>
        </p:txBody>
      </p:sp>
      <p:pic>
        <p:nvPicPr>
          <p:cNvPr id="302" name="Shape 3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37225" y="1092312"/>
            <a:ext cx="4846550" cy="145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Shape 3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37272" y="1092319"/>
            <a:ext cx="1962021" cy="1453949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Shape 304"/>
          <p:cNvSpPr/>
          <p:nvPr/>
        </p:nvSpPr>
        <p:spPr>
          <a:xfrm>
            <a:off x="311700" y="3310700"/>
            <a:ext cx="1028250" cy="312150"/>
          </a:xfrm>
          <a:prstGeom prst="flowChartPunchedTape">
            <a:avLst/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/>
          <p:nvPr/>
        </p:nvSpPr>
        <p:spPr>
          <a:xfrm>
            <a:off x="2196050" y="1079425"/>
            <a:ext cx="421800" cy="14541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06" name="Shape 30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32325" y="1635100"/>
            <a:ext cx="5334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Shape 307"/>
          <p:cNvSpPr/>
          <p:nvPr/>
        </p:nvSpPr>
        <p:spPr>
          <a:xfrm>
            <a:off x="2022350" y="1166275"/>
            <a:ext cx="2096700" cy="5211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/>
          <p:nvPr/>
        </p:nvSpPr>
        <p:spPr>
          <a:xfrm>
            <a:off x="5918175" y="1201725"/>
            <a:ext cx="694800" cy="5211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09" name="Shape 30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823847" y="3086675"/>
            <a:ext cx="5836250" cy="158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0" name="Shape 31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037275" y="3868750"/>
            <a:ext cx="623606" cy="57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1" name="Shape 31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896874" y="3868750"/>
            <a:ext cx="763199" cy="572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12" name="Shape 31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532150" y="3868750"/>
            <a:ext cx="763199" cy="572699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Shape 313"/>
          <p:cNvSpPr/>
          <p:nvPr/>
        </p:nvSpPr>
        <p:spPr>
          <a:xfrm>
            <a:off x="3064550" y="1054600"/>
            <a:ext cx="934800" cy="1454100"/>
          </a:xfrm>
          <a:prstGeom prst="rect">
            <a:avLst/>
          </a:prstGeom>
          <a:noFill/>
          <a:ln w="2857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14" name="Shape 3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617850" y="1705000"/>
            <a:ext cx="533400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Shape 315"/>
          <p:cNvSpPr/>
          <p:nvPr/>
        </p:nvSpPr>
        <p:spPr>
          <a:xfrm>
            <a:off x="5992600" y="1042200"/>
            <a:ext cx="623700" cy="1401900"/>
          </a:xfrm>
          <a:prstGeom prst="rect">
            <a:avLst/>
          </a:prstGeom>
          <a:noFill/>
          <a:ln w="2857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16" name="Shape 3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384775" y="1692175"/>
            <a:ext cx="533400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Shape 3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19975" y="2913354"/>
            <a:ext cx="6243999" cy="1936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3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OUCH...</a:t>
            </a:r>
          </a:p>
        </p:txBody>
      </p:sp>
      <p:pic>
        <p:nvPicPr>
          <p:cNvPr id="323" name="Shape 3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6622" y="1017725"/>
            <a:ext cx="5836250" cy="1589700"/>
          </a:xfrm>
          <a:prstGeom prst="rect">
            <a:avLst/>
          </a:prstGeom>
          <a:noFill/>
          <a:ln>
            <a:noFill/>
          </a:ln>
        </p:spPr>
      </p:pic>
      <p:sp>
        <p:nvSpPr>
          <p:cNvPr id="324" name="Shape 324"/>
          <p:cNvSpPr/>
          <p:nvPr/>
        </p:nvSpPr>
        <p:spPr>
          <a:xfrm>
            <a:off x="252375" y="3165525"/>
            <a:ext cx="1042200" cy="4341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325" name="Shape 3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355137" y="4087650"/>
            <a:ext cx="2257425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786618" y="2929812"/>
            <a:ext cx="4902331" cy="905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GROUP WORK: (use a matrix)</a:t>
            </a:r>
          </a:p>
        </p:txBody>
      </p:sp>
      <p:pic>
        <p:nvPicPr>
          <p:cNvPr id="332" name="Shape 3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2388" y="1228073"/>
            <a:ext cx="6499225" cy="1092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3" name="Shape 3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57391" y="3085626"/>
            <a:ext cx="6629250" cy="1244450"/>
          </a:xfrm>
          <a:prstGeom prst="rect">
            <a:avLst/>
          </a:prstGeom>
          <a:noFill/>
          <a:ln>
            <a:noFill/>
          </a:ln>
        </p:spPr>
      </p:pic>
      <p:sp>
        <p:nvSpPr>
          <p:cNvPr id="334" name="Shape 334"/>
          <p:cNvSpPr txBox="1">
            <a:spLocks noGrp="1"/>
          </p:cNvSpPr>
          <p:nvPr>
            <p:ph type="body" idx="4294967295"/>
          </p:nvPr>
        </p:nvSpPr>
        <p:spPr>
          <a:xfrm>
            <a:off x="493000" y="1228075"/>
            <a:ext cx="8295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(a) </a:t>
            </a:r>
          </a:p>
        </p:txBody>
      </p:sp>
      <p:sp>
        <p:nvSpPr>
          <p:cNvPr id="335" name="Shape 335"/>
          <p:cNvSpPr txBox="1">
            <a:spLocks noGrp="1"/>
          </p:cNvSpPr>
          <p:nvPr>
            <p:ph type="body" idx="4294967295"/>
          </p:nvPr>
        </p:nvSpPr>
        <p:spPr>
          <a:xfrm>
            <a:off x="493000" y="3229150"/>
            <a:ext cx="8295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(b)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GROUP WORK: (use a matrix)</a:t>
            </a:r>
          </a:p>
        </p:txBody>
      </p:sp>
      <p:pic>
        <p:nvPicPr>
          <p:cNvPr id="341" name="Shape 3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52050" y="1228074"/>
            <a:ext cx="6744681" cy="122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2" name="Shape 3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352050" y="3153376"/>
            <a:ext cx="6868474" cy="1226300"/>
          </a:xfrm>
          <a:prstGeom prst="rect">
            <a:avLst/>
          </a:prstGeom>
          <a:noFill/>
          <a:ln>
            <a:noFill/>
          </a:ln>
        </p:spPr>
      </p:pic>
      <p:sp>
        <p:nvSpPr>
          <p:cNvPr id="343" name="Shape 343"/>
          <p:cNvSpPr txBox="1">
            <a:spLocks noGrp="1"/>
          </p:cNvSpPr>
          <p:nvPr>
            <p:ph type="body" idx="4294967295"/>
          </p:nvPr>
        </p:nvSpPr>
        <p:spPr>
          <a:xfrm>
            <a:off x="493000" y="1228075"/>
            <a:ext cx="8295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(c) </a:t>
            </a:r>
          </a:p>
        </p:txBody>
      </p:sp>
      <p:sp>
        <p:nvSpPr>
          <p:cNvPr id="344" name="Shape 344"/>
          <p:cNvSpPr txBox="1">
            <a:spLocks noGrp="1"/>
          </p:cNvSpPr>
          <p:nvPr>
            <p:ph type="body" idx="4294967295"/>
          </p:nvPr>
        </p:nvSpPr>
        <p:spPr>
          <a:xfrm>
            <a:off x="493000" y="3229150"/>
            <a:ext cx="829500" cy="74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(d)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FUNCTIONS AS SETS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723" y="1128019"/>
            <a:ext cx="1241945" cy="16107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6114" y="1420452"/>
            <a:ext cx="1320913" cy="10032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12317" y="1798472"/>
            <a:ext cx="8643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eats</a:t>
            </a:r>
            <a:endParaRPr lang="en-US" sz="6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827" y="2801761"/>
            <a:ext cx="3392873" cy="20279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940" y="1589973"/>
            <a:ext cx="5050360" cy="55761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47733" y="2738751"/>
            <a:ext cx="2864379" cy="7057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25826" y="3384315"/>
            <a:ext cx="2761636" cy="6324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01177" y="4016716"/>
            <a:ext cx="2810935" cy="680272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THIS IS </a:t>
            </a:r>
            <a:r>
              <a:rPr lang="en" u="sng"/>
              <a:t>ONE</a:t>
            </a:r>
            <a:r>
              <a:rPr lang="en"/>
              <a:t> OF MANY WAYS OF LOOKING AT IT!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 Where’s The Algebra?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3299" y="1291024"/>
            <a:ext cx="7937400" cy="913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5511" y="2158199"/>
            <a:ext cx="7852975" cy="78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491614" y="3175275"/>
            <a:ext cx="4356882" cy="117555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Shape 81"/>
          <p:cNvSpPr/>
          <p:nvPr/>
        </p:nvSpPr>
        <p:spPr>
          <a:xfrm>
            <a:off x="6601275" y="909500"/>
            <a:ext cx="293400" cy="4695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5718375" y="472025"/>
            <a:ext cx="3288600" cy="46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Look I’m giving you numbers!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Still NO Algebra?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1869300" cy="73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/>
              <a:t>Recall: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55445" y="1613570"/>
            <a:ext cx="4720149" cy="80155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368650" y="2591150"/>
            <a:ext cx="2205900" cy="73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whenever</a:t>
            </a:r>
          </a:p>
        </p:txBody>
      </p:sp>
      <p:pic>
        <p:nvPicPr>
          <p:cNvPr id="91" name="Shape 91"/>
          <p:cNvPicPr preferRelativeResize="0"/>
          <p:nvPr/>
        </p:nvPicPr>
        <p:blipFill rotWithShape="1">
          <a:blip r:embed="rId4">
            <a:alphaModFix/>
          </a:blip>
          <a:srcRect l="534" r="534"/>
          <a:stretch/>
        </p:blipFill>
        <p:spPr>
          <a:xfrm>
            <a:off x="814687" y="3402447"/>
            <a:ext cx="7201676" cy="89054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/>
          <p:nvPr/>
        </p:nvSpPr>
        <p:spPr>
          <a:xfrm>
            <a:off x="4224825" y="4175925"/>
            <a:ext cx="322800" cy="4206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accent3"/>
          </a:solidFill>
          <a:ln w="9525" cap="flat" cmpd="sng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3830900" y="4445500"/>
            <a:ext cx="1567500" cy="735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AND!!!</a:t>
            </a:r>
          </a:p>
        </p:txBody>
      </p:sp>
      <p:pic>
        <p:nvPicPr>
          <p:cNvPr id="94" name="Shape 9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14721" y="3347650"/>
            <a:ext cx="3302549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17275" y="3478650"/>
            <a:ext cx="488949" cy="1000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Shape 9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55172" y="3402450"/>
            <a:ext cx="3197900" cy="10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I’m Starting to get Mad!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55537" y="1636037"/>
            <a:ext cx="2476500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60287" y="3132062"/>
            <a:ext cx="2466975" cy="58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95247" y="2358135"/>
            <a:ext cx="607975" cy="651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82025" y="1574837"/>
            <a:ext cx="488949" cy="1000125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125600" y="1939225"/>
            <a:ext cx="3134700" cy="137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We have two approaches </a:t>
            </a:r>
          </a:p>
        </p:txBody>
      </p:sp>
      <p:pic>
        <p:nvPicPr>
          <p:cNvPr id="8" name="Shape 10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82025" y="2922511"/>
            <a:ext cx="488949" cy="100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I’m about to gut punch you Rob!</a:t>
            </a: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5487" y="1773100"/>
            <a:ext cx="3373025" cy="8628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28197" y="3191272"/>
            <a:ext cx="3299549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085472" y="2559785"/>
            <a:ext cx="607975" cy="651925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Shape 115"/>
          <p:cNvSpPr txBox="1">
            <a:spLocks noGrp="1"/>
          </p:cNvSpPr>
          <p:nvPr>
            <p:ph type="body" idx="4294967295"/>
          </p:nvPr>
        </p:nvSpPr>
        <p:spPr>
          <a:xfrm>
            <a:off x="194050" y="1017725"/>
            <a:ext cx="3483000" cy="75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First Approach: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SERIOUSLY!</a:t>
            </a: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4862" y="2047875"/>
            <a:ext cx="7534275" cy="1047750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Shape 122"/>
          <p:cNvSpPr txBox="1">
            <a:spLocks noGrp="1"/>
          </p:cNvSpPr>
          <p:nvPr>
            <p:ph type="body" idx="4294967295"/>
          </p:nvPr>
        </p:nvSpPr>
        <p:spPr>
          <a:xfrm>
            <a:off x="194050" y="1017725"/>
            <a:ext cx="3483000" cy="759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/>
              <a:t>First Approach: 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280</Words>
  <Application>Microsoft Office PowerPoint</Application>
  <PresentationFormat>On-screen Show (16:9)</PresentationFormat>
  <Paragraphs>64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Alfa Slab One</vt:lpstr>
      <vt:lpstr>Arial</vt:lpstr>
      <vt:lpstr>Proxima Nova</vt:lpstr>
      <vt:lpstr>gameday</vt:lpstr>
      <vt:lpstr>Linear Algebra</vt:lpstr>
      <vt:lpstr>LAST TIME ON: THE MATH RANTINGS OF ROB</vt:lpstr>
      <vt:lpstr>FUNCTIONS AS SETS</vt:lpstr>
      <vt:lpstr>THIS IS ONE OF MANY WAYS OF LOOKING AT IT!</vt:lpstr>
      <vt:lpstr>So Where’s The Algebra?</vt:lpstr>
      <vt:lpstr>Still NO Algebra?</vt:lpstr>
      <vt:lpstr>I’m Starting to get Mad!</vt:lpstr>
      <vt:lpstr>I’m about to gut punch you Rob!</vt:lpstr>
      <vt:lpstr>SERIOUSLY!</vt:lpstr>
      <vt:lpstr>FINALLY!</vt:lpstr>
      <vt:lpstr>Now I remember that I hate Algebra</vt:lpstr>
      <vt:lpstr>Will This Problem Never End?</vt:lpstr>
      <vt:lpstr>GROUP WORK:</vt:lpstr>
      <vt:lpstr>GROUP WORK:</vt:lpstr>
      <vt:lpstr>Algebra has Rules?</vt:lpstr>
      <vt:lpstr>So much Algebra!</vt:lpstr>
      <vt:lpstr>But really hating Algebra right now!</vt:lpstr>
      <vt:lpstr>This is suppose to make sense?</vt:lpstr>
      <vt:lpstr>Whiskey Tango Foxtrot!</vt:lpstr>
      <vt:lpstr>Make Algebra Great Again!</vt:lpstr>
      <vt:lpstr>This is Algebra?!</vt:lpstr>
      <vt:lpstr>That don’t make no sense!</vt:lpstr>
      <vt:lpstr>Can we put it together?</vt:lpstr>
      <vt:lpstr>OUCH...</vt:lpstr>
      <vt:lpstr>GROUP WORK: (use a matrix)</vt:lpstr>
      <vt:lpstr>GROUP WORK: (use a matrix)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Algebra</dc:title>
  <cp:lastModifiedBy>RobertV</cp:lastModifiedBy>
  <cp:revision>2</cp:revision>
  <dcterms:modified xsi:type="dcterms:W3CDTF">2016-03-02T16:19:59Z</dcterms:modified>
</cp:coreProperties>
</file>